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2" r:id="rId3"/>
    <p:sldId id="257" r:id="rId4"/>
    <p:sldId id="258" r:id="rId5"/>
    <p:sldId id="260" r:id="rId6"/>
    <p:sldId id="273" r:id="rId7"/>
    <p:sldId id="261" r:id="rId8"/>
    <p:sldId id="262" r:id="rId9"/>
    <p:sldId id="274" r:id="rId10"/>
    <p:sldId id="266" r:id="rId11"/>
    <p:sldId id="267" r:id="rId12"/>
    <p:sldId id="268" r:id="rId13"/>
    <p:sldId id="263" r:id="rId14"/>
    <p:sldId id="264" r:id="rId15"/>
    <p:sldId id="265" r:id="rId16"/>
    <p:sldId id="271" r:id="rId17"/>
    <p:sldId id="269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5FE77-056C-463C-913D-6D7958D0B5B0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BF30B-1453-48F3-B641-86D4F0F5E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849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2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6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18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6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5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73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71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1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00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05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3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ABE8-476F-445D-8791-E58445256DB5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A2CDB-96EF-474C-A3CC-094ADABDCC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0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ma.or.k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5902" y="2132856"/>
            <a:ext cx="8514570" cy="147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b="1" dirty="0" smtClean="0"/>
              <a:t>유해화학물질 영업허가 면제 사업장 </a:t>
            </a:r>
            <a:endParaRPr lang="en-US" altLang="ko-KR" sz="3200" b="1" dirty="0" smtClean="0"/>
          </a:p>
          <a:p>
            <a:pPr algn="ctr">
              <a:lnSpc>
                <a:spcPct val="150000"/>
              </a:lnSpc>
            </a:pPr>
            <a:r>
              <a:rPr lang="ko-KR" altLang="en-US" sz="3200" b="1" dirty="0" smtClean="0"/>
              <a:t>화학물질관리법 준수사항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699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취급기준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 제</a:t>
            </a:r>
            <a:r>
              <a:rPr lang="en-US" altLang="ko-KR" dirty="0" smtClean="0">
                <a:solidFill>
                  <a:schemeClr val="tx1"/>
                </a:solidFill>
              </a:rPr>
              <a:t>13</a:t>
            </a:r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 smtClean="0"/>
              <a:t>유해화학물질 취급시설이 본래의 성능을 발휘할 수 있도록 적절하게 유지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관리할 것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2) </a:t>
            </a:r>
            <a:r>
              <a:rPr lang="ko-KR" altLang="en-US" sz="1400" dirty="0" smtClean="0"/>
              <a:t>취급과정에서 </a:t>
            </a:r>
            <a:r>
              <a:rPr lang="ko-KR" altLang="en-US" sz="1400" dirty="0"/>
              <a:t>안전사고가 발생하지 아니하도록 예방대책 강구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3) </a:t>
            </a:r>
            <a:r>
              <a:rPr lang="ko-KR" altLang="en-US" sz="1400" dirty="0" smtClean="0"/>
              <a:t>화학사고 </a:t>
            </a:r>
            <a:r>
              <a:rPr lang="ko-KR" altLang="en-US" sz="1400" dirty="0"/>
              <a:t>발생 시 응급조치 할 수 있는 방재장비 및 약품 비치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4) </a:t>
            </a:r>
            <a:r>
              <a:rPr lang="ko-KR" altLang="en-US" sz="1400" dirty="0" smtClean="0"/>
              <a:t>유해화학물질 </a:t>
            </a:r>
            <a:r>
              <a:rPr lang="ko-KR" altLang="en-US" sz="1400" dirty="0"/>
              <a:t>보관</a:t>
            </a:r>
            <a:r>
              <a:rPr lang="en-US" altLang="ko-KR" sz="1400" dirty="0"/>
              <a:t>·</a:t>
            </a:r>
            <a:r>
              <a:rPr lang="ko-KR" altLang="en-US" sz="1400" dirty="0"/>
              <a:t>저장 시 종류가 다른 유해화학물질 혼합 보관</a:t>
            </a:r>
            <a:r>
              <a:rPr lang="en-US" altLang="ko-KR" sz="1400" dirty="0"/>
              <a:t>·</a:t>
            </a:r>
            <a:r>
              <a:rPr lang="ko-KR" altLang="en-US" sz="1400" dirty="0"/>
              <a:t>저장 금지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5) </a:t>
            </a:r>
            <a:r>
              <a:rPr lang="ko-KR" altLang="en-US" sz="1400" dirty="0" smtClean="0"/>
              <a:t>유해화학물질을 </a:t>
            </a:r>
            <a:r>
              <a:rPr lang="ko-KR" altLang="en-US" sz="1400" dirty="0"/>
              <a:t>차에 싣거나 내릴 때 또는 다른 유해화학물질 취급시설로 </a:t>
            </a:r>
            <a:r>
              <a:rPr lang="ko-KR" altLang="en-US" sz="1400" dirty="0" smtClean="0"/>
              <a:t>옮겨 실을 </a:t>
            </a:r>
            <a:r>
              <a:rPr lang="ko-KR" altLang="en-US" sz="1400" dirty="0"/>
              <a:t>때 </a:t>
            </a:r>
            <a:r>
              <a:rPr lang="ko-KR" altLang="en-US" sz="1400" dirty="0" smtClean="0"/>
              <a:t>유해화학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물질 </a:t>
            </a:r>
            <a:r>
              <a:rPr lang="ko-KR" altLang="en-US" sz="1400" dirty="0"/>
              <a:t>관리자 참여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6) </a:t>
            </a:r>
            <a:r>
              <a:rPr lang="ko-KR" altLang="en-US" sz="1400" dirty="0"/>
              <a:t>유해화학물질 </a:t>
            </a:r>
            <a:r>
              <a:rPr lang="ko-KR" altLang="en-US" sz="1400" dirty="0" err="1"/>
              <a:t>운반자는</a:t>
            </a:r>
            <a:r>
              <a:rPr lang="ko-KR" altLang="en-US" sz="1400" dirty="0"/>
              <a:t> 유해화학물질관리자 또는 유해화학물질 </a:t>
            </a:r>
            <a:r>
              <a:rPr lang="ko-KR" altLang="en-US" sz="1400" dirty="0" smtClean="0"/>
              <a:t>안전교육을 받은 </a:t>
            </a:r>
            <a:r>
              <a:rPr lang="ko-KR" altLang="en-US" sz="1400" dirty="0"/>
              <a:t>자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※ </a:t>
            </a:r>
            <a:r>
              <a:rPr lang="ko-KR" altLang="en-US" sz="1400" dirty="0" smtClean="0"/>
              <a:t>시행규칙 </a:t>
            </a:r>
            <a:r>
              <a:rPr lang="en-US" altLang="ko-KR" sz="1400" dirty="0" smtClean="0"/>
              <a:t>: </a:t>
            </a:r>
            <a:r>
              <a:rPr lang="ko-KR" altLang="en-US" sz="1400" dirty="0"/>
              <a:t>제</a:t>
            </a:r>
            <a:r>
              <a:rPr lang="en-US" altLang="ko-KR" sz="1400" dirty="0"/>
              <a:t>8</a:t>
            </a:r>
            <a:r>
              <a:rPr lang="ko-KR" altLang="en-US" sz="1400" dirty="0"/>
              <a:t>조 유해화학물질 취급기준 별표 </a:t>
            </a:r>
            <a:r>
              <a:rPr lang="en-US" altLang="ko-KR" sz="1400" dirty="0"/>
              <a:t>1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      고시 </a:t>
            </a:r>
            <a:r>
              <a:rPr lang="en-US" altLang="ko-KR" sz="1400" dirty="0" smtClean="0"/>
              <a:t>: </a:t>
            </a:r>
            <a:r>
              <a:rPr lang="ko-KR" altLang="en-US" sz="1400" dirty="0"/>
              <a:t>유해화학물질 구체적인 취급기준에 관한 규정</a:t>
            </a:r>
            <a:r>
              <a:rPr lang="en-US" altLang="ko-KR" sz="1400" dirty="0"/>
              <a:t>(</a:t>
            </a:r>
            <a:r>
              <a:rPr lang="ko-KR" altLang="en-US" sz="1400" dirty="0" err="1"/>
              <a:t>화학물질안전원고시</a:t>
            </a:r>
            <a:r>
              <a:rPr lang="ko-KR" altLang="en-US" sz="1400" dirty="0"/>
              <a:t> 제</a:t>
            </a:r>
            <a:r>
              <a:rPr lang="en-US" altLang="ko-KR" sz="1400" dirty="0" smtClean="0"/>
              <a:t>2018-1</a:t>
            </a:r>
            <a:r>
              <a:rPr lang="ko-KR" altLang="en-US" sz="1400" dirty="0" smtClean="0"/>
              <a:t>호</a:t>
            </a:r>
            <a:r>
              <a:rPr lang="en-US" altLang="ko-KR" sz="1400" dirty="0" smtClean="0"/>
              <a:t>)</a:t>
            </a:r>
            <a:endParaRPr lang="en-US" altLang="ko-KR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4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개인보호장구 착용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 제</a:t>
            </a:r>
            <a:r>
              <a:rPr lang="en-US" altLang="ko-KR" dirty="0" smtClean="0">
                <a:solidFill>
                  <a:schemeClr val="tx1"/>
                </a:solidFill>
              </a:rPr>
              <a:t>14</a:t>
            </a:r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 smtClean="0"/>
              <a:t>기체의 유해화학물질을 취급하는 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2) </a:t>
            </a:r>
            <a:r>
              <a:rPr lang="ko-KR" altLang="en-US" sz="1400" dirty="0" smtClean="0"/>
              <a:t>액체 유해화학물질에서 증기가 발생할 우려가 있는 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3) </a:t>
            </a:r>
            <a:r>
              <a:rPr lang="ko-KR" altLang="en-US" sz="1400" dirty="0" smtClean="0"/>
              <a:t>고체 상태의 유해화학물질에서 분말이나 미립자 형태 등이 체류 또는 비산할 우려가 있는 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4)</a:t>
            </a:r>
            <a:r>
              <a:rPr lang="ko-KR" altLang="en-US" sz="1400" dirty="0"/>
              <a:t> 실험실 등 실내 공간에서 유해화학물질을 취급하는 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5) </a:t>
            </a:r>
            <a:r>
              <a:rPr lang="ko-KR" altLang="en-US" sz="1400" dirty="0"/>
              <a:t>유해화학물질을 다른 취급시설로 이송하는 과정에서 안전조치를 하여야 하는 경우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6) </a:t>
            </a:r>
            <a:r>
              <a:rPr lang="ko-KR" altLang="en-US" sz="1400" dirty="0"/>
              <a:t>흡입독성이 있는 유해화학물질을 취급하는 경우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 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7) </a:t>
            </a:r>
            <a:r>
              <a:rPr lang="ko-KR" altLang="en-US" sz="1400" dirty="0"/>
              <a:t>유해화학물질을 하역하거나 적재하는 </a:t>
            </a:r>
            <a:r>
              <a:rPr lang="ko-KR" altLang="en-US" sz="1400" dirty="0" smtClean="0"/>
              <a:t>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8) </a:t>
            </a:r>
            <a:r>
              <a:rPr lang="ko-KR" altLang="en-US" sz="1400" dirty="0"/>
              <a:t>눈이나 피부 등에 자극성 혹은 </a:t>
            </a:r>
            <a:r>
              <a:rPr lang="ko-KR" altLang="en-US" sz="1400" dirty="0" err="1"/>
              <a:t>부식성이</a:t>
            </a:r>
            <a:r>
              <a:rPr lang="ko-KR" altLang="en-US" sz="1400" dirty="0"/>
              <a:t> 있는 유해화학물질을 취급하는 </a:t>
            </a:r>
            <a:r>
              <a:rPr lang="ko-KR" altLang="en-US" sz="1400" dirty="0" smtClean="0"/>
              <a:t>경우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9) </a:t>
            </a:r>
            <a:r>
              <a:rPr lang="ko-KR" altLang="en-US" sz="1400" dirty="0"/>
              <a:t>유해화학물질 취급시설의 정비</a:t>
            </a:r>
            <a:r>
              <a:rPr lang="en-US" altLang="ko-KR" sz="1400" dirty="0"/>
              <a:t>, </a:t>
            </a:r>
            <a:r>
              <a:rPr lang="ko-KR" altLang="en-US" sz="1400" dirty="0"/>
              <a:t>보수작업을 하는 경우</a:t>
            </a:r>
            <a:r>
              <a:rPr lang="ko-KR" altLang="en-US" sz="1400" dirty="0" smtClean="0"/>
              <a:t>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10) </a:t>
            </a:r>
            <a:r>
              <a:rPr lang="ko-KR" altLang="en-US" sz="1400" dirty="0"/>
              <a:t>취급과정에서 화재</a:t>
            </a:r>
            <a:r>
              <a:rPr lang="en-US" altLang="ko-KR" sz="1400" dirty="0"/>
              <a:t>, </a:t>
            </a:r>
            <a:r>
              <a:rPr lang="ko-KR" altLang="en-US" sz="1400" dirty="0"/>
              <a:t>폭발의 위험성이 있는 경우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※ </a:t>
            </a:r>
            <a:r>
              <a:rPr lang="ko-KR" altLang="en-US" sz="1400" dirty="0" smtClean="0"/>
              <a:t>유해화학물질 취급자의 개인보호장구 착용에 관한 규정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화학물질안전원고시</a:t>
            </a:r>
            <a:r>
              <a:rPr lang="ko-KR" altLang="en-US" sz="1400" dirty="0" smtClean="0"/>
              <a:t> 제</a:t>
            </a:r>
            <a:r>
              <a:rPr lang="en-US" altLang="ko-KR" sz="1400" dirty="0" smtClean="0"/>
              <a:t>2017-7</a:t>
            </a:r>
            <a:r>
              <a:rPr lang="ko-KR" altLang="en-US" sz="1400" dirty="0" smtClean="0"/>
              <a:t>호</a:t>
            </a:r>
            <a:r>
              <a:rPr lang="en-US" altLang="ko-KR" sz="1400" dirty="0" smtClean="0"/>
              <a:t>)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06" y="4869160"/>
            <a:ext cx="82867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47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진열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보관계획서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 제</a:t>
            </a:r>
            <a:r>
              <a:rPr lang="en-US" altLang="ko-KR" dirty="0" smtClean="0">
                <a:solidFill>
                  <a:schemeClr val="tx1"/>
                </a:solidFill>
              </a:rPr>
              <a:t>15</a:t>
            </a:r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/>
              <a:t>유독물질 </a:t>
            </a:r>
            <a:r>
              <a:rPr lang="en-US" altLang="ko-KR" sz="1400" dirty="0"/>
              <a:t>: 500kg </a:t>
            </a:r>
            <a:r>
              <a:rPr lang="ko-KR" altLang="en-US" sz="1400" dirty="0"/>
              <a:t>초과하여 진열 </a:t>
            </a:r>
            <a:r>
              <a:rPr lang="en-US" altLang="ko-KR" sz="1400" dirty="0"/>
              <a:t>· </a:t>
            </a:r>
            <a:r>
              <a:rPr lang="ko-KR" altLang="en-US" sz="1400" dirty="0"/>
              <a:t>보관 </a:t>
            </a:r>
            <a:r>
              <a:rPr lang="ko-KR" altLang="en-US" sz="1400" dirty="0" smtClean="0"/>
              <a:t>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2) </a:t>
            </a:r>
            <a:r>
              <a:rPr lang="ko-KR" altLang="en-US" sz="1400" dirty="0"/>
              <a:t>허가물질</a:t>
            </a:r>
            <a:r>
              <a:rPr lang="en-US" altLang="ko-KR" sz="1400" dirty="0"/>
              <a:t>, </a:t>
            </a:r>
            <a:r>
              <a:rPr lang="ko-KR" altLang="en-US" sz="1400" dirty="0"/>
              <a:t>제한물질</a:t>
            </a:r>
            <a:r>
              <a:rPr lang="en-US" altLang="ko-KR" sz="1400" dirty="0"/>
              <a:t>, </a:t>
            </a:r>
            <a:r>
              <a:rPr lang="ko-KR" altLang="en-US" sz="1400" dirty="0"/>
              <a:t>금지물질 또는 사고대비물질 </a:t>
            </a:r>
            <a:r>
              <a:rPr lang="en-US" altLang="ko-KR" sz="1400" dirty="0"/>
              <a:t>: 100kg </a:t>
            </a:r>
            <a:r>
              <a:rPr lang="ko-KR" altLang="en-US" sz="1400" dirty="0"/>
              <a:t>초과하여 진열 </a:t>
            </a:r>
            <a:r>
              <a:rPr lang="en-US" altLang="ko-KR" sz="1400" dirty="0"/>
              <a:t>· </a:t>
            </a:r>
            <a:r>
              <a:rPr lang="ko-KR" altLang="en-US" sz="1400" dirty="0"/>
              <a:t>보관 </a:t>
            </a:r>
            <a:r>
              <a:rPr lang="ko-KR" altLang="en-US" sz="1400" dirty="0" smtClean="0"/>
              <a:t>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/>
              <a:t>운</a:t>
            </a:r>
            <a:r>
              <a:rPr lang="ko-KR" altLang="en-US" dirty="0"/>
              <a:t>반</a:t>
            </a:r>
            <a:r>
              <a:rPr lang="ko-KR" altLang="en-US" dirty="0" smtClean="0">
                <a:solidFill>
                  <a:schemeClr val="tx1"/>
                </a:solidFill>
              </a:rPr>
              <a:t>계획서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 제</a:t>
            </a:r>
            <a:r>
              <a:rPr lang="en-US" altLang="ko-KR" dirty="0" smtClean="0">
                <a:solidFill>
                  <a:schemeClr val="tx1"/>
                </a:solidFill>
              </a:rPr>
              <a:t>15</a:t>
            </a:r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/>
              <a:t>유독물질 </a:t>
            </a:r>
            <a:r>
              <a:rPr lang="en-US" altLang="ko-KR" sz="1400" dirty="0"/>
              <a:t>: 5</a:t>
            </a:r>
            <a:r>
              <a:rPr lang="ko-KR" altLang="en-US" sz="1400" dirty="0"/>
              <a:t>톤 초과 </a:t>
            </a:r>
            <a:r>
              <a:rPr lang="ko-KR" altLang="en-US" sz="1400" dirty="0" smtClean="0"/>
              <a:t>운반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/>
              <a:t>2</a:t>
            </a:r>
            <a:r>
              <a:rPr lang="en-US" altLang="ko-KR" sz="1400" dirty="0" smtClean="0"/>
              <a:t>) </a:t>
            </a:r>
            <a:r>
              <a:rPr lang="ko-KR" altLang="en-US" sz="1400" dirty="0"/>
              <a:t>허가물질</a:t>
            </a:r>
            <a:r>
              <a:rPr lang="en-US" altLang="ko-KR" sz="1400" dirty="0"/>
              <a:t>, </a:t>
            </a:r>
            <a:r>
              <a:rPr lang="ko-KR" altLang="en-US" sz="1400" dirty="0"/>
              <a:t>제한물질</a:t>
            </a:r>
            <a:r>
              <a:rPr lang="en-US" altLang="ko-KR" sz="1400" dirty="0"/>
              <a:t>, </a:t>
            </a:r>
            <a:r>
              <a:rPr lang="ko-KR" altLang="en-US" sz="1400" dirty="0"/>
              <a:t>금지물질 또는 사고대비물질 </a:t>
            </a:r>
            <a:r>
              <a:rPr lang="en-US" altLang="ko-KR" sz="1400" dirty="0"/>
              <a:t>: 3</a:t>
            </a:r>
            <a:r>
              <a:rPr lang="ko-KR" altLang="en-US" sz="1400" dirty="0"/>
              <a:t>톤 초과 </a:t>
            </a:r>
            <a:r>
              <a:rPr lang="ko-KR" altLang="en-US" sz="1400" dirty="0" smtClean="0"/>
              <a:t>운반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표시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 제</a:t>
            </a:r>
            <a:r>
              <a:rPr lang="en-US" altLang="ko-KR" dirty="0" smtClean="0">
                <a:solidFill>
                  <a:schemeClr val="tx1"/>
                </a:solidFill>
              </a:rPr>
              <a:t>16</a:t>
            </a:r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en-US" altLang="ko-KR" dirty="0" smtClean="0">
                <a:solidFill>
                  <a:schemeClr val="tx1"/>
                </a:solidFill>
              </a:rPr>
              <a:t>)  </a:t>
            </a:r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40" y="4077072"/>
            <a:ext cx="5400600" cy="263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2015716" y="6293499"/>
            <a:ext cx="3996444" cy="321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</a:rPr>
              <a:t>※ </a:t>
            </a:r>
            <a:r>
              <a:rPr lang="ko-KR" altLang="en-US" sz="1600" dirty="0" smtClean="0">
                <a:solidFill>
                  <a:schemeClr val="tx1"/>
                </a:solidFill>
              </a:rPr>
              <a:t>화학물질관리법 시행규칙 별표 </a:t>
            </a:r>
            <a:r>
              <a:rPr lang="en-US" altLang="ko-KR" sz="1600" dirty="0" smtClean="0">
                <a:solidFill>
                  <a:schemeClr val="tx1"/>
                </a:solidFill>
              </a:rPr>
              <a:t>2 </a:t>
            </a:r>
            <a:r>
              <a:rPr lang="ko-KR" altLang="en-US" sz="1600" dirty="0" smtClean="0">
                <a:solidFill>
                  <a:schemeClr val="tx1"/>
                </a:solidFill>
              </a:rPr>
              <a:t>참고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장외영향평가서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/>
              <a:t>  ※ </a:t>
            </a:r>
            <a:r>
              <a:rPr lang="ko-KR" altLang="en-US" sz="1600" dirty="0" smtClean="0"/>
              <a:t>장외영향평가서란 </a:t>
            </a:r>
            <a:r>
              <a:rPr lang="en-US" altLang="ko-KR" sz="1600" dirty="0" smtClean="0"/>
              <a:t>: </a:t>
            </a:r>
            <a:r>
              <a:rPr lang="ko-KR" altLang="en-US" sz="1600" dirty="0"/>
              <a:t>사업장 주변 지역의 사람이나 환경 등에 영향을 미치지 않도록 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</a:t>
            </a:r>
            <a:r>
              <a:rPr lang="ko-KR" altLang="en-US" sz="1600" dirty="0" smtClean="0"/>
              <a:t>시설을 </a:t>
            </a:r>
            <a:r>
              <a:rPr lang="ko-KR" altLang="en-US" sz="1600" dirty="0"/>
              <a:t>설계</a:t>
            </a:r>
            <a:r>
              <a:rPr lang="en-US" altLang="ko-KR" sz="1600" dirty="0"/>
              <a:t>, </a:t>
            </a:r>
            <a:r>
              <a:rPr lang="ko-KR" altLang="en-US" sz="1600" dirty="0" smtClean="0"/>
              <a:t>설치하였는지 </a:t>
            </a:r>
            <a:r>
              <a:rPr lang="ko-KR" altLang="en-US" sz="1600" dirty="0"/>
              <a:t>확인하는 평가서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</a:t>
            </a:r>
            <a:endParaRPr lang="en-US" altLang="ko-KR" sz="1400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0141"/>
            <a:ext cx="5472608" cy="433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2915816" y="4509120"/>
            <a:ext cx="417646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915816" y="4068581"/>
            <a:ext cx="2880320" cy="283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283969" y="4971814"/>
            <a:ext cx="1584175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(2015.1.1. </a:t>
            </a:r>
            <a:r>
              <a:rPr lang="ko-KR" altLang="en-US" sz="1200" dirty="0" smtClean="0">
                <a:solidFill>
                  <a:schemeClr val="tx1"/>
                </a:solidFill>
              </a:rPr>
              <a:t>이전 시설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6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사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취급시설 검사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24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altLang="ko-KR" sz="1600" dirty="0" smtClean="0"/>
              <a:t>  </a:t>
            </a:r>
            <a:r>
              <a:rPr lang="en-US" altLang="ko-KR" sz="1400" dirty="0" smtClean="0"/>
              <a:t>     </a:t>
            </a:r>
            <a:endParaRPr lang="en-US" altLang="ko-KR" sz="1400" dirty="0" smtClean="0">
              <a:solidFill>
                <a:schemeClr val="tx1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23528" y="1484784"/>
            <a:ext cx="5512614" cy="5040560"/>
            <a:chOff x="1795690" y="1412776"/>
            <a:chExt cx="5512614" cy="504056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690" y="1412776"/>
              <a:ext cx="5512614" cy="5040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직사각형 1"/>
            <p:cNvSpPr/>
            <p:nvPr/>
          </p:nvSpPr>
          <p:spPr>
            <a:xfrm>
              <a:off x="5820519" y="4015730"/>
              <a:ext cx="1404000" cy="12134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한국환경공단</a:t>
              </a:r>
              <a:endParaRPr lang="en-US" altLang="ko-KR" sz="1200" dirty="0" smtClean="0">
                <a:solidFill>
                  <a:schemeClr val="tx1"/>
                </a:solidFill>
              </a:endParaRPr>
            </a:p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(062-949-0204)</a:t>
              </a:r>
            </a:p>
            <a:p>
              <a:endParaRPr lang="en-US" altLang="ko-KR" sz="1200" dirty="0" smtClean="0">
                <a:solidFill>
                  <a:schemeClr val="tx1"/>
                </a:solidFill>
              </a:endParaRPr>
            </a:p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한국가스안전공사</a:t>
              </a:r>
              <a:endParaRPr lang="en-US" altLang="ko-KR" sz="1200" dirty="0" smtClean="0">
                <a:solidFill>
                  <a:schemeClr val="tx1"/>
                </a:solidFill>
              </a:endParaRPr>
            </a:p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(062-719-3793)</a:t>
              </a:r>
            </a:p>
            <a:p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5853219" y="1514937"/>
            <a:ext cx="3183277" cy="5101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/>
              <a:t>Q. </a:t>
            </a:r>
            <a:r>
              <a:rPr lang="ko-KR" altLang="en-US" sz="1400" dirty="0" smtClean="0"/>
              <a:t>기존 시설로써 장외영향평가서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경과기한이 남아있는 사업장이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신규 취급시설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소량기준 이상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을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 설치할 경우 이행사항은</a:t>
            </a:r>
            <a:r>
              <a:rPr lang="en-US" altLang="ko-KR" sz="1400" dirty="0" smtClean="0"/>
              <a:t>?</a:t>
            </a:r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1. </a:t>
            </a:r>
            <a:r>
              <a:rPr lang="ko-KR" altLang="en-US" sz="1400" dirty="0" smtClean="0"/>
              <a:t>장외영향평가서 경과기한에 상관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없이 시설 가동 전에 신규 취급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시설을 포함한 장외영향평가서를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화학물질안전원에</a:t>
            </a:r>
            <a:r>
              <a:rPr lang="ko-KR" altLang="en-US" sz="1400" dirty="0" smtClean="0"/>
              <a:t> 제출하고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적합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 판정을 받은 후 설치검사 실시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2. </a:t>
            </a:r>
            <a:r>
              <a:rPr lang="ko-KR" altLang="en-US" sz="1400" dirty="0" smtClean="0"/>
              <a:t>설치검사 적합 판정 후 시설 가동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sz="7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※ </a:t>
            </a:r>
            <a:r>
              <a:rPr lang="ko-KR" altLang="en-US" sz="1400" dirty="0" smtClean="0"/>
              <a:t>소량기준 미만의 시설 변경은 변경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전 장외영향평가서 제출 대상에는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포함되지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않으나 설치검사는 가동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전 적합 받아야 함</a:t>
            </a:r>
            <a:r>
              <a:rPr lang="en-US" altLang="ko-KR" sz="1400" dirty="0" smtClean="0"/>
              <a:t>     </a:t>
            </a:r>
            <a:endParaRPr lang="en-US" altLang="ko-KR" sz="1400" dirty="0" smtClean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667258" y="2132856"/>
            <a:ext cx="61671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525776" y="2518774"/>
            <a:ext cx="61671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10304" y="1918962"/>
            <a:ext cx="391402" cy="43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10304" y="2512641"/>
            <a:ext cx="391402" cy="43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2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아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자체점검대장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 smtClean="0"/>
              <a:t>1) </a:t>
            </a:r>
            <a:r>
              <a:rPr lang="ko-KR" altLang="en-US" sz="1400" dirty="0" smtClean="0"/>
              <a:t>해당 </a:t>
            </a:r>
            <a:r>
              <a:rPr lang="ko-KR" altLang="en-US" sz="1400" dirty="0"/>
              <a:t>유해화학물질의 취급시설 및 장비 등을 점검한 후 시행규칙 별지 </a:t>
            </a:r>
            <a:r>
              <a:rPr lang="en-US" altLang="ko-KR" sz="1400" dirty="0"/>
              <a:t>42</a:t>
            </a:r>
            <a:r>
              <a:rPr lang="ko-KR" altLang="en-US" sz="1400" dirty="0"/>
              <a:t>호 </a:t>
            </a:r>
            <a:r>
              <a:rPr lang="ko-KR" altLang="en-US" sz="1400" dirty="0" smtClean="0"/>
              <a:t>서식을 토대로 </a:t>
            </a:r>
            <a:r>
              <a:rPr lang="ko-KR" altLang="en-US" sz="1400" dirty="0"/>
              <a:t>점검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</a:t>
            </a:r>
            <a:r>
              <a:rPr lang="ko-KR" altLang="en-US" sz="1400" dirty="0" smtClean="0"/>
              <a:t>결과를 </a:t>
            </a:r>
            <a:r>
              <a:rPr lang="ko-KR" altLang="en-US" sz="1400" dirty="0"/>
              <a:t>작성하여 </a:t>
            </a:r>
            <a:r>
              <a:rPr lang="en-US" altLang="ko-KR" sz="1400" dirty="0"/>
              <a:t>5</a:t>
            </a:r>
            <a:r>
              <a:rPr lang="ko-KR" altLang="en-US" sz="1400" dirty="0"/>
              <a:t>년간 기록</a:t>
            </a:r>
            <a:r>
              <a:rPr lang="en-US" altLang="ko-KR" sz="1400" dirty="0"/>
              <a:t>, </a:t>
            </a:r>
            <a:r>
              <a:rPr lang="ko-KR" altLang="en-US" sz="1400" dirty="0"/>
              <a:t>비치하여야 함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</a:t>
            </a:r>
            <a:endParaRPr lang="en-US" altLang="ko-KR" sz="1400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5"/>
            <a:ext cx="3528392" cy="481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15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준수사항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자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화학물질 통계 및 배출량 조사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10~11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 smtClean="0"/>
              <a:t>1) </a:t>
            </a:r>
            <a:r>
              <a:rPr lang="ko-KR" altLang="en-US" sz="1400" dirty="0" smtClean="0"/>
              <a:t>화학물질 통계조사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대기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수질 배출시설 설치 허가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신고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사업장은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년에 한 번 전년도 화학물질 </a:t>
            </a:r>
            <a:r>
              <a:rPr lang="ko-KR" altLang="en-US" sz="1400" dirty="0" err="1" smtClean="0"/>
              <a:t>취급량을</a:t>
            </a:r>
            <a:r>
              <a:rPr lang="ko-KR" altLang="en-US" sz="1400" dirty="0" smtClean="0"/>
              <a:t> 보고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나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같은 유해화학물질이 포함된 제품의 총 </a:t>
            </a:r>
            <a:r>
              <a:rPr lang="ko-KR" altLang="en-US" sz="1400" dirty="0" err="1" smtClean="0"/>
              <a:t>취급량이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100kg </a:t>
            </a:r>
            <a:r>
              <a:rPr lang="ko-KR" altLang="en-US" sz="1400" dirty="0" smtClean="0"/>
              <a:t>이상이면 그 유해화학물질이 포함된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</a:t>
            </a:r>
            <a:r>
              <a:rPr lang="ko-KR" altLang="en-US" sz="1400" dirty="0" smtClean="0"/>
              <a:t>제품은 모두 보고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</a:t>
            </a:r>
            <a:r>
              <a:rPr lang="ko-KR" altLang="en-US" sz="1400" dirty="0" smtClean="0"/>
              <a:t>다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같은 일반 화학물질이 포함된 제품의 총 </a:t>
            </a:r>
            <a:r>
              <a:rPr lang="ko-KR" altLang="en-US" sz="1400" dirty="0" err="1" smtClean="0"/>
              <a:t>취급량이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톤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이상이면 그 화학물질이 포함된 제품은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</a:t>
            </a:r>
            <a:r>
              <a:rPr lang="ko-KR" altLang="en-US" sz="1400" dirty="0" smtClean="0"/>
              <a:t>모두 보고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2) </a:t>
            </a:r>
            <a:r>
              <a:rPr lang="ko-KR" altLang="en-US" sz="1400" dirty="0" smtClean="0"/>
              <a:t>화학물질 배출량 조사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대기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수질 배출시설 설치 허가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신고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사업장이 </a:t>
            </a:r>
            <a:r>
              <a:rPr lang="en-US" altLang="ko-KR" sz="1400" dirty="0" smtClean="0"/>
              <a:t>415</a:t>
            </a:r>
            <a:r>
              <a:rPr lang="ko-KR" altLang="en-US" sz="1400" dirty="0" smtClean="0"/>
              <a:t>종에 해당하는 화학물질을 취급하면 매년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</a:t>
            </a:r>
            <a:r>
              <a:rPr lang="ko-KR" altLang="en-US" sz="1400" dirty="0" smtClean="0"/>
              <a:t>전년도 </a:t>
            </a:r>
            <a:r>
              <a:rPr lang="ko-KR" altLang="en-US" sz="1400" dirty="0" err="1" smtClean="0"/>
              <a:t>취급량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및 각 </a:t>
            </a:r>
            <a:r>
              <a:rPr lang="ko-KR" altLang="en-US" sz="1400" dirty="0" err="1" smtClean="0"/>
              <a:t>공정별로</a:t>
            </a:r>
            <a:r>
              <a:rPr lang="ko-KR" altLang="en-US" sz="1400" dirty="0" smtClean="0"/>
              <a:t> 대기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수질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토양으로 배출되거나 타 사업장으로 이동하는 화학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</a:t>
            </a:r>
            <a:r>
              <a:rPr lang="ko-KR" altLang="en-US" sz="1400" dirty="0" smtClean="0"/>
              <a:t>물질 양을 보고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나</a:t>
            </a:r>
            <a:r>
              <a:rPr lang="en-US" altLang="ko-KR" sz="1400" dirty="0" smtClean="0"/>
              <a:t>) 1</a:t>
            </a:r>
            <a:r>
              <a:rPr lang="ko-KR" altLang="en-US" sz="1400" dirty="0" smtClean="0"/>
              <a:t>그룹 </a:t>
            </a:r>
            <a:r>
              <a:rPr lang="en-US" altLang="ko-KR" sz="1400" dirty="0" smtClean="0"/>
              <a:t>20</a:t>
            </a:r>
            <a:r>
              <a:rPr lang="ko-KR" altLang="en-US" sz="1400" dirty="0" smtClean="0"/>
              <a:t>종 화학물질은 함량을 </a:t>
            </a:r>
            <a:r>
              <a:rPr lang="en-US" altLang="ko-KR" sz="1400" dirty="0" smtClean="0"/>
              <a:t>100%</a:t>
            </a:r>
            <a:r>
              <a:rPr lang="ko-KR" altLang="en-US" sz="1400" dirty="0" smtClean="0"/>
              <a:t>로 환산한 값이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톤 이상이면 보고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</a:t>
            </a:r>
            <a:r>
              <a:rPr lang="ko-KR" altLang="en-US" sz="1400" dirty="0" smtClean="0"/>
              <a:t>다</a:t>
            </a:r>
            <a:r>
              <a:rPr lang="en-US" altLang="ko-KR" sz="1400" dirty="0" smtClean="0"/>
              <a:t>) 2</a:t>
            </a:r>
            <a:r>
              <a:rPr lang="ko-KR" altLang="en-US" sz="1400" dirty="0" smtClean="0"/>
              <a:t>그룹 </a:t>
            </a:r>
            <a:r>
              <a:rPr lang="en-US" altLang="ko-KR" sz="1400" dirty="0" smtClean="0"/>
              <a:t>395</a:t>
            </a:r>
            <a:r>
              <a:rPr lang="ko-KR" altLang="en-US" sz="1400" dirty="0" smtClean="0"/>
              <a:t>종 화학물질은 함량을 </a:t>
            </a:r>
            <a:r>
              <a:rPr lang="en-US" altLang="ko-KR" sz="1400" dirty="0" smtClean="0"/>
              <a:t>100%</a:t>
            </a:r>
            <a:r>
              <a:rPr lang="ko-KR" altLang="en-US" sz="1400" dirty="0" smtClean="0"/>
              <a:t>로 환산한 값이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톤 이상이면 보고</a:t>
            </a:r>
            <a:r>
              <a:rPr lang="en-US" altLang="ko-KR" sz="1400" dirty="0" smtClean="0"/>
              <a:t>     </a:t>
            </a:r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        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새만금지방환경청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화학안전관리단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게시판에서 통계조사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배출량 조사 지침 참고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오른쪽 화살표 1"/>
          <p:cNvSpPr/>
          <p:nvPr/>
        </p:nvSpPr>
        <p:spPr>
          <a:xfrm>
            <a:off x="438666" y="591177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39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4. </a:t>
            </a:r>
            <a:r>
              <a:rPr lang="ko-KR" altLang="en-US" sz="2000" b="1" dirty="0" err="1" smtClean="0"/>
              <a:t>비영업자</a:t>
            </a:r>
            <a:r>
              <a:rPr lang="ko-KR" altLang="en-US" sz="2000" b="1" dirty="0" smtClean="0"/>
              <a:t> 권</a:t>
            </a:r>
            <a:r>
              <a:rPr lang="ko-KR" altLang="en-US" sz="2000" b="1" dirty="0"/>
              <a:t>고</a:t>
            </a:r>
            <a:r>
              <a:rPr lang="ko-KR" altLang="en-US" sz="2000" b="1" dirty="0" smtClean="0"/>
              <a:t>사항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관리자 선임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  </a:t>
            </a:r>
            <a:r>
              <a:rPr lang="en-US" altLang="ko-KR" sz="1400" dirty="0" smtClean="0"/>
              <a:t>- </a:t>
            </a:r>
            <a:r>
              <a:rPr lang="ko-KR" altLang="en-US" sz="1400" dirty="0" err="1" smtClean="0"/>
              <a:t>비영업자는</a:t>
            </a:r>
            <a:r>
              <a:rPr lang="ko-KR" altLang="en-US" sz="1400" dirty="0" smtClean="0"/>
              <a:t> 관리자 선임이 의무는 아니나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화학물질관리법 제</a:t>
            </a:r>
            <a:r>
              <a:rPr lang="en-US" altLang="ko-KR" sz="1400" dirty="0" smtClean="0"/>
              <a:t>13</a:t>
            </a:r>
            <a:r>
              <a:rPr lang="ko-KR" altLang="en-US" sz="1400" dirty="0" smtClean="0"/>
              <a:t>조에는 유해화학물질 상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하차 시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관리자가 입회하도록 되어 있음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- </a:t>
            </a:r>
            <a:r>
              <a:rPr lang="ko-KR" altLang="en-US" sz="1400" dirty="0" smtClean="0"/>
              <a:t>따라서 법 </a:t>
            </a:r>
            <a:r>
              <a:rPr lang="en-US" altLang="ko-KR" sz="1400" dirty="0" smtClean="0"/>
              <a:t>13</a:t>
            </a:r>
            <a:r>
              <a:rPr lang="ko-KR" altLang="en-US" sz="1400" dirty="0" smtClean="0"/>
              <a:t>조를 준수하기 위하여 </a:t>
            </a:r>
            <a:r>
              <a:rPr lang="ko-KR" altLang="en-US" sz="1400" dirty="0" err="1" smtClean="0"/>
              <a:t>비영업자도</a:t>
            </a:r>
            <a:r>
              <a:rPr lang="ko-KR" altLang="en-US" sz="1400" dirty="0" smtClean="0"/>
              <a:t> 관리자를 자체 선임하도록 권고하고 있음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 smtClean="0"/>
              <a:t>관리자의 자격 요건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시행령 제 </a:t>
            </a:r>
            <a:r>
              <a:rPr lang="en-US" altLang="ko-KR" sz="1400" dirty="0" smtClean="0"/>
              <a:t>12</a:t>
            </a:r>
            <a:r>
              <a:rPr lang="ko-KR" altLang="en-US" sz="1400" dirty="0" smtClean="0"/>
              <a:t>조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환경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화공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안전 등 관련 자격증 소지자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나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화학관련 교과목을 이수한 사람으로서 안전교육 </a:t>
            </a:r>
            <a:r>
              <a:rPr lang="en-US" altLang="ko-KR" sz="1400" dirty="0" smtClean="0"/>
              <a:t>32</a:t>
            </a:r>
            <a:r>
              <a:rPr lang="ko-KR" altLang="en-US" sz="1400" dirty="0" smtClean="0"/>
              <a:t>시간을 받은 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다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화학물질 취급 현장에서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년 이상 종사한 사람으로서 안전교육 </a:t>
            </a:r>
            <a:r>
              <a:rPr lang="en-US" altLang="ko-KR" sz="1400" dirty="0" smtClean="0"/>
              <a:t>32</a:t>
            </a:r>
            <a:r>
              <a:rPr lang="ko-KR" altLang="en-US" sz="1400" dirty="0" smtClean="0"/>
              <a:t>시간을 받은 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※ </a:t>
            </a:r>
            <a:r>
              <a:rPr lang="ko-KR" altLang="en-US" sz="1400" dirty="0" smtClean="0"/>
              <a:t>관리자 자격 취득과정 교육은 한국화학물질관리협회</a:t>
            </a:r>
            <a:r>
              <a:rPr lang="en-US" altLang="ko-KR" sz="1400" dirty="0" smtClean="0"/>
              <a:t>(</a:t>
            </a:r>
            <a:r>
              <a:rPr lang="en-US" altLang="ko-KR" sz="1400" dirty="0" smtClean="0">
                <a:hlinkClick r:id="rId2"/>
              </a:rPr>
              <a:t>www.kcma.or.kr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참고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관리대장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법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50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  </a:t>
            </a:r>
            <a:r>
              <a:rPr lang="en-US" altLang="ko-KR" sz="1400" dirty="0" smtClean="0"/>
              <a:t>- </a:t>
            </a:r>
            <a:r>
              <a:rPr lang="ko-KR" altLang="en-US" sz="1400" dirty="0" err="1" smtClean="0"/>
              <a:t>비영업자는</a:t>
            </a:r>
            <a:r>
              <a:rPr lang="ko-KR" altLang="en-US" sz="1400" dirty="0" smtClean="0"/>
              <a:t> 화학물질관리법 시행규칙 별지  </a:t>
            </a:r>
            <a:r>
              <a:rPr lang="en-US" altLang="ko-KR" sz="1400" dirty="0" smtClean="0"/>
              <a:t>75</a:t>
            </a:r>
            <a:r>
              <a:rPr lang="ko-KR" altLang="en-US" sz="1400" dirty="0" smtClean="0"/>
              <a:t>호 서식에 따른 관리대장의 작성 의무 대상은 아니나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 </a:t>
            </a:r>
            <a:r>
              <a:rPr lang="ko-KR" altLang="en-US" sz="1400" dirty="0" smtClean="0"/>
              <a:t>배출량 및 통계조사 등을 하기 위한 자료로써 관리토록 권고하고 있음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err="1" smtClean="0"/>
              <a:t>비영업자라도</a:t>
            </a:r>
            <a:r>
              <a:rPr lang="ko-KR" altLang="en-US" sz="1400" dirty="0" smtClean="0"/>
              <a:t> </a:t>
            </a:r>
            <a:r>
              <a:rPr lang="ko-KR" altLang="en-US" sz="1400" b="1" dirty="0" smtClean="0"/>
              <a:t>사고대비물질을 취급하는 자는 관리대장 작성이 의무임</a:t>
            </a:r>
            <a:endParaRPr lang="en-US" altLang="ko-KR" sz="1400" b="1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23764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Contents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2339752" y="1988840"/>
            <a:ext cx="51125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 smtClean="0"/>
              <a:t>유해화학물질 구분 방법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 smtClean="0"/>
              <a:t>영업허가 면제사업장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비영업자</a:t>
            </a:r>
            <a:r>
              <a:rPr lang="en-US" altLang="ko-KR" sz="2000" dirty="0"/>
              <a:t>)</a:t>
            </a:r>
            <a:r>
              <a:rPr lang="ko-KR" altLang="en-US" sz="2000" dirty="0" smtClean="0"/>
              <a:t> 구분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 err="1" smtClean="0"/>
              <a:t>비영업자</a:t>
            </a:r>
            <a:r>
              <a:rPr lang="ko-KR" altLang="en-US" sz="2000" dirty="0" smtClean="0"/>
              <a:t> 준수사항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 err="1" smtClean="0"/>
              <a:t>비영업자</a:t>
            </a:r>
            <a:r>
              <a:rPr lang="ko-KR" altLang="en-US" sz="2000" dirty="0" smtClean="0"/>
              <a:t> 권고사항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US" altLang="ko-K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유해화학물질 구분 방법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http://ncis.nier.go.kr (</a:t>
            </a:r>
            <a:r>
              <a:rPr lang="ko-KR" altLang="en-US" dirty="0" smtClean="0">
                <a:solidFill>
                  <a:schemeClr val="tx1"/>
                </a:solidFill>
              </a:rPr>
              <a:t>화학물질정보시스템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에서 </a:t>
            </a:r>
            <a:r>
              <a:rPr lang="en-US" altLang="ko-KR" dirty="0" smtClean="0">
                <a:solidFill>
                  <a:schemeClr val="tx1"/>
                </a:solidFill>
              </a:rPr>
              <a:t>CAS no.</a:t>
            </a:r>
            <a:r>
              <a:rPr lang="ko-KR" altLang="en-US" dirty="0" smtClean="0">
                <a:solidFill>
                  <a:schemeClr val="tx1"/>
                </a:solidFill>
              </a:rPr>
              <a:t>로 검색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471613"/>
            <a:ext cx="66960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90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유해화학물질 구분 방법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tx1"/>
                </a:solidFill>
              </a:rPr>
              <a:t>나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검색 결과 유독물질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제한물질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금지물질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사고대비물질 중 하나라도 검색 결과가 존재하면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ko-KR" altLang="en-US" sz="1600" dirty="0" smtClean="0">
                <a:solidFill>
                  <a:schemeClr val="tx1"/>
                </a:solidFill>
              </a:rPr>
              <a:t> 유해화학물질일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</a:rPr>
              <a:t>가능성 有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556792"/>
            <a:ext cx="89630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타원 1"/>
          <p:cNvSpPr/>
          <p:nvPr/>
        </p:nvSpPr>
        <p:spPr>
          <a:xfrm>
            <a:off x="5479226" y="3068960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228184" y="3068960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622214" y="3068960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4293096"/>
            <a:ext cx="89630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타원 11"/>
          <p:cNvSpPr/>
          <p:nvPr/>
        </p:nvSpPr>
        <p:spPr>
          <a:xfrm>
            <a:off x="5482226" y="5661248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944816" y="5661248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533982" y="2023344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282940" y="2023344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999572" y="4778400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671344" y="2023344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>
            <a:stCxn id="3" idx="2"/>
            <a:endCxn id="2" idx="0"/>
          </p:cNvCxnSpPr>
          <p:nvPr/>
        </p:nvCxnSpPr>
        <p:spPr>
          <a:xfrm>
            <a:off x="5803262" y="2383384"/>
            <a:ext cx="0" cy="68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endCxn id="9" idx="0"/>
          </p:cNvCxnSpPr>
          <p:nvPr/>
        </p:nvCxnSpPr>
        <p:spPr>
          <a:xfrm>
            <a:off x="6552220" y="2383384"/>
            <a:ext cx="0" cy="68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7" idx="2"/>
            <a:endCxn id="13" idx="0"/>
          </p:cNvCxnSpPr>
          <p:nvPr/>
        </p:nvCxnSpPr>
        <p:spPr>
          <a:xfrm>
            <a:off x="7268852" y="5138440"/>
            <a:ext cx="0" cy="522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8" idx="2"/>
            <a:endCxn id="10" idx="0"/>
          </p:cNvCxnSpPr>
          <p:nvPr/>
        </p:nvCxnSpPr>
        <p:spPr>
          <a:xfrm>
            <a:off x="7940624" y="2383384"/>
            <a:ext cx="5626" cy="68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683568" y="2653122"/>
            <a:ext cx="151216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예</a:t>
            </a:r>
            <a:r>
              <a:rPr lang="en-US" altLang="ko-KR" dirty="0" smtClean="0">
                <a:solidFill>
                  <a:schemeClr val="tx1"/>
                </a:solidFill>
              </a:rPr>
              <a:t>) </a:t>
            </a:r>
            <a:r>
              <a:rPr lang="ko-KR" altLang="en-US" dirty="0" smtClean="0">
                <a:solidFill>
                  <a:schemeClr val="tx1"/>
                </a:solidFill>
              </a:rPr>
              <a:t>포르말린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27584" y="4941168"/>
            <a:ext cx="122413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예</a:t>
            </a:r>
            <a:r>
              <a:rPr lang="en-US" altLang="ko-KR" dirty="0" smtClean="0">
                <a:solidFill>
                  <a:schemeClr val="tx1"/>
                </a:solidFill>
              </a:rPr>
              <a:t>) PCBs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533982" y="4761148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/>
          <p:cNvCxnSpPr>
            <a:stCxn id="23" idx="2"/>
            <a:endCxn id="12" idx="0"/>
          </p:cNvCxnSpPr>
          <p:nvPr/>
        </p:nvCxnSpPr>
        <p:spPr>
          <a:xfrm>
            <a:off x="5803262" y="5121188"/>
            <a:ext cx="3000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2339752" y="2471602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왼쪽 화살표 설명선 25"/>
          <p:cNvSpPr/>
          <p:nvPr/>
        </p:nvSpPr>
        <p:spPr>
          <a:xfrm>
            <a:off x="2987824" y="2362090"/>
            <a:ext cx="1296144" cy="685576"/>
          </a:xfrm>
          <a:prstGeom prst="leftArrowCallout">
            <a:avLst>
              <a:gd name="adj1" fmla="val 30033"/>
              <a:gd name="adj2" fmla="val 22484"/>
              <a:gd name="adj3" fmla="val 28775"/>
              <a:gd name="adj4" fmla="val 78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물질명</a:t>
            </a:r>
            <a:r>
              <a:rPr lang="ko-KR" altLang="en-US" sz="1000" dirty="0" smtClean="0"/>
              <a:t> 클릭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하면 함량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정보 화면으로 전환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9458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유해화학물질 구분 방법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기준 함량을 고려하여 유해화학물질 확인</a:t>
            </a:r>
            <a:endParaRPr lang="en-US" altLang="ko-KR" dirty="0"/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</a:rPr>
              <a:t>※ MSDS </a:t>
            </a:r>
            <a:r>
              <a:rPr lang="ko-KR" altLang="en-US" sz="1600" dirty="0" smtClean="0">
                <a:solidFill>
                  <a:schemeClr val="tx1"/>
                </a:solidFill>
              </a:rPr>
              <a:t>내 함량이 범위로 표시된 경우 최대값 사용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2" y="1527076"/>
            <a:ext cx="8964488" cy="26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타원 9"/>
          <p:cNvSpPr/>
          <p:nvPr/>
        </p:nvSpPr>
        <p:spPr>
          <a:xfrm>
            <a:off x="4580451" y="2103140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4103948" y="2634846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4769273" y="3111252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8892480" cy="228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타원 16"/>
          <p:cNvSpPr/>
          <p:nvPr/>
        </p:nvSpPr>
        <p:spPr>
          <a:xfrm>
            <a:off x="3901961" y="4941168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923928" y="5462476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487641" y="2564904"/>
            <a:ext cx="237626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사업장에서 사용하는 제품에 포함된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해당물질이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법에서 규정하는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함량기준 이상이면 유해화학물질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51520" y="1541558"/>
            <a:ext cx="151216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예</a:t>
            </a:r>
            <a:r>
              <a:rPr lang="en-US" altLang="ko-KR" dirty="0" smtClean="0">
                <a:solidFill>
                  <a:schemeClr val="tx1"/>
                </a:solidFill>
              </a:rPr>
              <a:t>) </a:t>
            </a:r>
            <a:r>
              <a:rPr lang="ko-KR" altLang="en-US" dirty="0" smtClean="0">
                <a:solidFill>
                  <a:schemeClr val="tx1"/>
                </a:solidFill>
              </a:rPr>
              <a:t>포르말린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95536" y="4365104"/>
            <a:ext cx="122413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예</a:t>
            </a:r>
            <a:r>
              <a:rPr lang="en-US" altLang="ko-KR" dirty="0" smtClean="0">
                <a:solidFill>
                  <a:schemeClr val="tx1"/>
                </a:solidFill>
              </a:rPr>
              <a:t>) PCBs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64202" y="2149270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764202" y="2670850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663316" y="3164508"/>
            <a:ext cx="7403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90080" y="5073425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90080" y="5577614"/>
            <a:ext cx="53856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38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유해화학물질 구분 방법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화학물질 관리시트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예시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13958"/>
              </p:ext>
            </p:extLst>
          </p:nvPr>
        </p:nvGraphicFramePr>
        <p:xfrm>
          <a:off x="539552" y="1278052"/>
          <a:ext cx="7416824" cy="5394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0040"/>
                <a:gridCol w="504056"/>
                <a:gridCol w="648072"/>
                <a:gridCol w="648072"/>
                <a:gridCol w="864096"/>
                <a:gridCol w="792088"/>
                <a:gridCol w="1008112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번호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제품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취급량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/>
                        <a:t>(kg)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물질명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물질구분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 no.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00" baseline="0" dirty="0" smtClean="0"/>
                        <a:t>제품 내 무게</a:t>
                      </a:r>
                      <a:endParaRPr lang="en-US" altLang="ko-KR" sz="1200" spc="-100" baseline="0" dirty="0" smtClean="0"/>
                    </a:p>
                    <a:p>
                      <a:pPr algn="ctr" latinLnBrk="1"/>
                      <a:r>
                        <a:rPr lang="ko-KR" altLang="en-US" sz="1200" dirty="0" err="1" smtClean="0"/>
                        <a:t>함유율</a:t>
                      </a:r>
                      <a:r>
                        <a:rPr lang="en-US" altLang="ko-KR" sz="1200" dirty="0" smtClean="0"/>
                        <a:t>(%)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유해화학물질 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함량 기준</a:t>
                      </a:r>
                      <a:r>
                        <a:rPr lang="en-US" altLang="ko-KR" sz="1200" dirty="0" smtClean="0"/>
                        <a:t>(%)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유해화학물질 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여부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A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가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함량기준 미만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16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나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다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, 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사고대비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85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사고대비 </a:t>
                      </a:r>
                      <a:r>
                        <a:rPr lang="en-US" altLang="ko-KR" sz="1200" dirty="0" smtClean="0"/>
                        <a:t>30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사고대비물질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07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나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바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가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16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사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아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,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사고대비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60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사고대비 </a:t>
                      </a:r>
                      <a:r>
                        <a:rPr lang="en-US" altLang="ko-KR" sz="1200" dirty="0" smtClean="0"/>
                        <a:t>90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다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600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나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가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E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바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1.9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일반 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07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/>
                        <a:t>(</a:t>
                      </a:r>
                      <a:r>
                        <a:rPr lang="ko-KR" altLang="en-US" sz="1200" baseline="0" dirty="0" smtClean="0"/>
                        <a:t>라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ko-KR" altLang="en-US" sz="1200" baseline="0" dirty="0" smtClean="0"/>
                        <a:t>사고대비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98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85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사고대비 </a:t>
                      </a:r>
                      <a:r>
                        <a:rPr lang="en-US" altLang="ko-KR" sz="1200" dirty="0" smtClean="0"/>
                        <a:t>85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○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유독물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사고 대비물질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가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00-00-0</a:t>
                      </a:r>
                      <a:endParaRPr lang="ko-KR" alt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0.1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유독물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Ⅹ(</a:t>
                      </a:r>
                      <a:r>
                        <a:rPr lang="ko-KR" altLang="en-US" sz="1200" dirty="0" smtClean="0"/>
                        <a:t>함량기준 미만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오른쪽 화살표 1"/>
          <p:cNvSpPr/>
          <p:nvPr/>
        </p:nvSpPr>
        <p:spPr>
          <a:xfrm rot="10800000">
            <a:off x="7668344" y="4133056"/>
            <a:ext cx="1115616" cy="936104"/>
          </a:xfrm>
          <a:prstGeom prst="rightArrow">
            <a:avLst>
              <a:gd name="adj1" fmla="val 72117"/>
              <a:gd name="adj2" fmla="val 49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23986" y="4315162"/>
            <a:ext cx="1068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solidFill>
                  <a:schemeClr val="bg1"/>
                </a:solidFill>
              </a:rPr>
              <a:t>사고대비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물질은 함량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기준 미만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942637" y="4385084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89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ko-KR" altLang="en-US" sz="2000" b="1" dirty="0" smtClean="0"/>
              <a:t>영업허가 면제사업장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 smtClean="0"/>
              <a:t>비영업자</a:t>
            </a:r>
            <a:r>
              <a:rPr lang="en-US" altLang="ko-KR" sz="2000" b="1" dirty="0" smtClean="0"/>
              <a:t>)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구분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영업 면제사업장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</a:rPr>
              <a:t>비영업자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구분 기</a:t>
            </a:r>
            <a:r>
              <a:rPr lang="ko-KR" altLang="en-US" dirty="0" smtClean="0">
                <a:solidFill>
                  <a:schemeClr val="tx1"/>
                </a:solidFill>
              </a:rPr>
              <a:t>준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※ </a:t>
            </a:r>
            <a:r>
              <a:rPr lang="ko-KR" altLang="en-US" sz="1600" dirty="0" smtClean="0"/>
              <a:t>유해화학물질을 취급하지만 다음 각 항목에 해당하는 자는 허가 면제대상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1) </a:t>
            </a:r>
            <a:r>
              <a:rPr lang="ko-KR" altLang="en-US" sz="1400" dirty="0"/>
              <a:t>기계나 장치에 내장되어 있는 유해화학물질을 판매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보관ㆍ저장</a:t>
            </a:r>
            <a:r>
              <a:rPr lang="en-US" altLang="ko-KR" sz="1400" dirty="0"/>
              <a:t>, </a:t>
            </a:r>
            <a:r>
              <a:rPr lang="ko-KR" altLang="en-US" sz="1400" dirty="0"/>
              <a:t>운반 또는 사용하는 </a:t>
            </a:r>
            <a:r>
              <a:rPr lang="ko-KR" altLang="en-US" sz="1400" dirty="0" smtClean="0"/>
              <a:t>영업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2) </a:t>
            </a:r>
            <a:r>
              <a:rPr lang="ko-KR" altLang="en-US" sz="1400" dirty="0" err="1"/>
              <a:t>시험용ㆍ연구용ㆍ검사용</a:t>
            </a:r>
            <a:r>
              <a:rPr lang="ko-KR" altLang="en-US" sz="1400" dirty="0"/>
              <a:t> 시약을 </a:t>
            </a:r>
            <a:r>
              <a:rPr lang="ko-KR" altLang="en-US" sz="1400" dirty="0" smtClean="0"/>
              <a:t>그 목적으로 </a:t>
            </a:r>
            <a:r>
              <a:rPr lang="ko-KR" altLang="en-US" sz="1400" dirty="0"/>
              <a:t>판매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보관ㆍ저장</a:t>
            </a:r>
            <a:r>
              <a:rPr lang="en-US" altLang="ko-KR" sz="1400" dirty="0"/>
              <a:t>, </a:t>
            </a:r>
            <a:r>
              <a:rPr lang="ko-KR" altLang="en-US" sz="1400" dirty="0"/>
              <a:t>운반 또는 사용하는 </a:t>
            </a:r>
            <a:r>
              <a:rPr lang="ko-KR" altLang="en-US" sz="1400" dirty="0" smtClean="0"/>
              <a:t>영업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시약을 판매하는 경우에는 별도로 시약판매업 신고를 해야 함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법 제</a:t>
            </a:r>
            <a:r>
              <a:rPr lang="en-US" altLang="ko-KR" sz="1400" dirty="0" smtClean="0"/>
              <a:t>29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3)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3) </a:t>
            </a:r>
            <a:r>
              <a:rPr lang="ko-KR" altLang="en-US" sz="1400" dirty="0"/>
              <a:t>항만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역구내</a:t>
            </a:r>
            <a:r>
              <a:rPr lang="en-US" altLang="ko-KR" sz="1400" dirty="0"/>
              <a:t>(</a:t>
            </a:r>
            <a:r>
              <a:rPr lang="ko-KR" altLang="en-US" sz="1400" dirty="0" err="1"/>
              <a:t>驛區內</a:t>
            </a:r>
            <a:r>
              <a:rPr lang="en-US" altLang="ko-KR" sz="1400" dirty="0"/>
              <a:t>) </a:t>
            </a:r>
            <a:r>
              <a:rPr lang="ko-KR" altLang="en-US" sz="1400" dirty="0"/>
              <a:t>등 일정한 구역에서 유해화학물질을 하역하거나 운반하는 </a:t>
            </a:r>
            <a:r>
              <a:rPr lang="ko-KR" altLang="en-US" sz="1400" dirty="0" smtClean="0"/>
              <a:t>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4) </a:t>
            </a:r>
            <a:r>
              <a:rPr lang="ko-KR" altLang="en-US" sz="1400" dirty="0"/>
              <a:t>한 번에 </a:t>
            </a:r>
            <a:r>
              <a:rPr lang="en-US" altLang="ko-KR" sz="1400" dirty="0"/>
              <a:t>1</a:t>
            </a:r>
            <a:r>
              <a:rPr lang="ko-KR" altLang="en-US" sz="1400" dirty="0"/>
              <a:t>톤 이하의 유해화학물질을 운반하는 </a:t>
            </a:r>
            <a:r>
              <a:rPr lang="ko-KR" altLang="en-US" sz="1400" dirty="0" smtClean="0"/>
              <a:t>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5) </a:t>
            </a:r>
            <a:r>
              <a:rPr lang="ko-KR" altLang="en-US" sz="1400" dirty="0"/>
              <a:t>「</a:t>
            </a:r>
            <a:r>
              <a:rPr lang="ko-KR" altLang="en-US" sz="1400" dirty="0" err="1"/>
              <a:t>수도법</a:t>
            </a:r>
            <a:r>
              <a:rPr lang="ko-KR" altLang="en-US" sz="1400" dirty="0"/>
              <a:t>」에 따른 상수원보호구역 밖의 사업장에서 연간 </a:t>
            </a:r>
            <a:r>
              <a:rPr lang="en-US" altLang="ko-KR" sz="1400" dirty="0"/>
              <a:t>120</a:t>
            </a:r>
            <a:r>
              <a:rPr lang="ko-KR" altLang="en-US" sz="1400" dirty="0"/>
              <a:t>톤 </a:t>
            </a:r>
            <a:r>
              <a:rPr lang="ko-KR" altLang="en-US" sz="1400" dirty="0" smtClean="0"/>
              <a:t>이하의 유독물질 사용자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(</a:t>
            </a:r>
            <a:r>
              <a:rPr lang="ko-KR" altLang="en-US" sz="1400" dirty="0"/>
              <a:t>사고대비물질 제외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6) </a:t>
            </a:r>
            <a:r>
              <a:rPr lang="ko-KR" altLang="en-US" sz="1400" dirty="0"/>
              <a:t>「환경정책기본법」에 따른 </a:t>
            </a:r>
            <a:r>
              <a:rPr lang="ko-KR" altLang="en-US" sz="1400" dirty="0" smtClean="0"/>
              <a:t>특별대책지역 </a:t>
            </a:r>
            <a:r>
              <a:rPr lang="ko-KR" altLang="en-US" sz="1400" dirty="0"/>
              <a:t>안의 사업장에서 연간 </a:t>
            </a:r>
            <a:r>
              <a:rPr lang="en-US" altLang="ko-KR" sz="1400" dirty="0"/>
              <a:t>60</a:t>
            </a:r>
            <a:r>
              <a:rPr lang="ko-KR" altLang="en-US" sz="1400" dirty="0"/>
              <a:t>톤 </a:t>
            </a:r>
            <a:r>
              <a:rPr lang="ko-KR" altLang="en-US" sz="1400" dirty="0" smtClean="0"/>
              <a:t>이하의 유독물질 사용자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(</a:t>
            </a:r>
            <a:r>
              <a:rPr lang="ko-KR" altLang="en-US" sz="1400" dirty="0"/>
              <a:t>사고대비물질 제외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7) </a:t>
            </a:r>
            <a:r>
              <a:rPr lang="ko-KR" altLang="en-US" sz="1400" dirty="0" smtClean="0"/>
              <a:t>「국토의 계획 및 이용에 관한 법률」에 따른 지구단위계획구역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주거형</a:t>
            </a:r>
            <a:r>
              <a:rPr lang="ko-KR" altLang="en-US" sz="1400" dirty="0" smtClean="0"/>
              <a:t> 제외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또는 전용공업 지역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</a:t>
            </a:r>
            <a:r>
              <a:rPr lang="ko-KR" altLang="en-US" sz="1400" dirty="0" smtClean="0"/>
              <a:t>내의 사업장에서 연간 </a:t>
            </a:r>
            <a:r>
              <a:rPr lang="en-US" altLang="ko-KR" sz="1400" dirty="0" smtClean="0"/>
              <a:t>240</a:t>
            </a:r>
            <a:r>
              <a:rPr lang="ko-KR" altLang="en-US" sz="1400" dirty="0" smtClean="0"/>
              <a:t>톤 이하의 유독물질 사용자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사고대비물질 제외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8) </a:t>
            </a:r>
            <a:r>
              <a:rPr lang="ko-KR" altLang="en-US" sz="1400" dirty="0" smtClean="0"/>
              <a:t>연간 </a:t>
            </a:r>
            <a:r>
              <a:rPr lang="en-US" altLang="ko-KR" sz="1400" dirty="0" smtClean="0"/>
              <a:t>60</a:t>
            </a:r>
            <a:r>
              <a:rPr lang="ko-KR" altLang="en-US" sz="1400" dirty="0" smtClean="0"/>
              <a:t>톤 이하의 제한물질 사용자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(</a:t>
            </a:r>
            <a:r>
              <a:rPr lang="ko-KR" altLang="en-US" sz="1400" dirty="0" smtClean="0"/>
              <a:t>사고대비물질 제외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특별대책지역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상수원보호구역 내의 제한물질 사용자는 제외</a:t>
            </a:r>
            <a:r>
              <a:rPr lang="en-US" altLang="ko-KR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302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ko-KR" altLang="en-US" sz="2000" b="1" dirty="0" smtClean="0"/>
              <a:t>영업허가 면제사업장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 smtClean="0"/>
              <a:t>비영업자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구분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영업 면제사업장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</a:rPr>
              <a:t>비영업자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구분 기</a:t>
            </a:r>
            <a:r>
              <a:rPr lang="ko-KR" altLang="en-US" dirty="0" smtClean="0">
                <a:solidFill>
                  <a:schemeClr val="tx1"/>
                </a:solidFill>
              </a:rPr>
              <a:t>준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9) </a:t>
            </a:r>
            <a:r>
              <a:rPr lang="ko-KR" altLang="en-US" sz="1400" dirty="0"/>
              <a:t>유독물질이 아닌 사고대비물질 사용자 중 장외영향평가서</a:t>
            </a:r>
            <a:r>
              <a:rPr lang="en-US" altLang="ko-KR" sz="1400" dirty="0"/>
              <a:t>(</a:t>
            </a:r>
            <a:r>
              <a:rPr lang="ko-KR" altLang="en-US" sz="1400" dirty="0"/>
              <a:t>제</a:t>
            </a:r>
            <a:r>
              <a:rPr lang="en-US" altLang="ko-KR" sz="1400" dirty="0"/>
              <a:t>19</a:t>
            </a:r>
            <a:r>
              <a:rPr lang="ko-KR" altLang="en-US" sz="1400" dirty="0"/>
              <a:t>조제</a:t>
            </a:r>
            <a:r>
              <a:rPr lang="en-US" altLang="ko-KR" sz="1400" dirty="0"/>
              <a:t>3</a:t>
            </a:r>
            <a:r>
              <a:rPr lang="ko-KR" altLang="en-US" sz="1400" dirty="0"/>
              <a:t>항</a:t>
            </a:r>
            <a:r>
              <a:rPr lang="en-US" altLang="ko-KR" sz="1400" dirty="0"/>
              <a:t>, </a:t>
            </a:r>
            <a:r>
              <a:rPr lang="ko-KR" altLang="en-US" sz="1400" dirty="0"/>
              <a:t>일정규모 </a:t>
            </a:r>
            <a:r>
              <a:rPr lang="ko-KR" altLang="en-US" sz="1400" dirty="0" smtClean="0"/>
              <a:t>미만인 경우 </a:t>
            </a:r>
            <a:r>
              <a:rPr lang="ko-KR" altLang="en-US" sz="1400" dirty="0"/>
              <a:t>제외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/>
              <a:t>또는 </a:t>
            </a:r>
            <a:r>
              <a:rPr lang="ko-KR" altLang="en-US" sz="1400" dirty="0" err="1"/>
              <a:t>위해관리계획서</a:t>
            </a:r>
            <a:r>
              <a:rPr lang="ko-KR" altLang="en-US" sz="1400" dirty="0"/>
              <a:t> 제출대상이 아닌 </a:t>
            </a:r>
            <a:r>
              <a:rPr lang="ko-KR" altLang="en-US" sz="1400" dirty="0" smtClean="0"/>
              <a:t>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※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유해화학물질별</a:t>
            </a:r>
            <a:r>
              <a:rPr lang="ko-KR" altLang="en-US" sz="1400" dirty="0" smtClean="0">
                <a:solidFill>
                  <a:schemeClr val="tx1"/>
                </a:solidFill>
              </a:rPr>
              <a:t> 소량기준에 관한 규정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환경부고시 제</a:t>
            </a:r>
            <a:r>
              <a:rPr lang="en-US" altLang="ko-KR" sz="1400" dirty="0" smtClean="0">
                <a:solidFill>
                  <a:schemeClr val="tx1"/>
                </a:solidFill>
              </a:rPr>
              <a:t>2017-245</a:t>
            </a:r>
            <a:r>
              <a:rPr lang="ko-KR" altLang="en-US" sz="1400" dirty="0" smtClean="0">
                <a:solidFill>
                  <a:schemeClr val="tx1"/>
                </a:solidFill>
              </a:rPr>
              <a:t>호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</a:rPr>
              <a:t>에서 제시하는 소량기준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  </a:t>
            </a:r>
            <a:r>
              <a:rPr lang="ko-KR" altLang="en-US" sz="1400" dirty="0" smtClean="0">
                <a:solidFill>
                  <a:schemeClr val="tx1"/>
                </a:solidFill>
              </a:rPr>
              <a:t>미만으로 사고대비물질 취급 시 면제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간이장외영향평가서 대상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10) </a:t>
            </a:r>
            <a:r>
              <a:rPr lang="ko-KR" altLang="en-US" sz="1400" dirty="0"/>
              <a:t>「약사법」에 따른 </a:t>
            </a:r>
            <a:r>
              <a:rPr lang="ko-KR" altLang="en-US" sz="1400" dirty="0" err="1"/>
              <a:t>약국개설자</a:t>
            </a:r>
            <a:r>
              <a:rPr lang="ko-KR" altLang="en-US" sz="1400" dirty="0"/>
              <a:t> 또는 의약품판매업자 중 유해화학물질을 가정용품으로 판매하는 </a:t>
            </a:r>
            <a:r>
              <a:rPr lang="ko-KR" altLang="en-US" sz="1400" dirty="0" smtClean="0"/>
              <a:t>자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 smtClean="0"/>
              <a:t>11) </a:t>
            </a:r>
            <a:r>
              <a:rPr lang="ko-KR" altLang="en-US" sz="1400" dirty="0" smtClean="0"/>
              <a:t>환경부장관 </a:t>
            </a:r>
            <a:r>
              <a:rPr lang="ko-KR" altLang="en-US" sz="1400" dirty="0"/>
              <a:t>고시 「유독물질 및 제한물질</a:t>
            </a:r>
            <a:r>
              <a:rPr lang="en-US" altLang="ko-KR" sz="1400" dirty="0"/>
              <a:t>·</a:t>
            </a:r>
            <a:r>
              <a:rPr lang="ko-KR" altLang="en-US" sz="1400" dirty="0"/>
              <a:t>금지물질의 지정」별표</a:t>
            </a:r>
            <a:r>
              <a:rPr lang="en-US" altLang="ko-KR" sz="1400" dirty="0"/>
              <a:t>2 06-5-8</a:t>
            </a:r>
            <a:r>
              <a:rPr lang="ko-KR" altLang="en-US" sz="1400" dirty="0"/>
              <a:t>호에 </a:t>
            </a:r>
            <a:r>
              <a:rPr lang="ko-KR" altLang="en-US" sz="1400" dirty="0" smtClean="0"/>
              <a:t>해당하는 화학물질</a:t>
            </a:r>
            <a:r>
              <a:rPr lang="en-US" altLang="ko-KR" sz="1400" dirty="0" smtClean="0"/>
              <a:t>*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(</a:t>
            </a:r>
            <a:r>
              <a:rPr lang="ko-KR" altLang="en-US" sz="1400" dirty="0"/>
              <a:t>고체 상태의 경우에만 해당한다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dirty="0" err="1"/>
              <a:t>어린이용제품</a:t>
            </a:r>
            <a:r>
              <a:rPr lang="en-US" altLang="ko-KR" sz="1400" dirty="0"/>
              <a:t>(</a:t>
            </a:r>
            <a:r>
              <a:rPr lang="ko-KR" altLang="en-US" sz="1400" dirty="0"/>
              <a:t>장난감</a:t>
            </a:r>
            <a:r>
              <a:rPr lang="en-US" altLang="ko-KR" sz="1400" dirty="0"/>
              <a:t>, </a:t>
            </a:r>
            <a:r>
              <a:rPr lang="ko-KR" altLang="en-US" sz="1400" dirty="0"/>
              <a:t>학용품 등</a:t>
            </a:r>
            <a:r>
              <a:rPr lang="en-US" altLang="ko-KR" sz="1400" dirty="0"/>
              <a:t>)</a:t>
            </a:r>
            <a:r>
              <a:rPr lang="ko-KR" altLang="en-US" sz="1400" dirty="0"/>
              <a:t>을 제외한 </a:t>
            </a:r>
            <a:r>
              <a:rPr lang="ko-KR" altLang="en-US" sz="1400" dirty="0" smtClean="0"/>
              <a:t>그 밖의 </a:t>
            </a:r>
            <a:r>
              <a:rPr lang="ko-KR" altLang="en-US" sz="1400" dirty="0"/>
              <a:t>용도로 제조</a:t>
            </a:r>
            <a:r>
              <a:rPr lang="en-US" altLang="ko-KR" sz="1400" dirty="0"/>
              <a:t>,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사용</a:t>
            </a:r>
            <a:r>
              <a:rPr lang="en-US" altLang="ko-KR" sz="1400" dirty="0"/>
              <a:t>, </a:t>
            </a:r>
            <a:r>
              <a:rPr lang="ko-KR" altLang="en-US" sz="1400" dirty="0"/>
              <a:t>판매</a:t>
            </a:r>
            <a:r>
              <a:rPr lang="en-US" altLang="ko-KR" sz="1400" dirty="0"/>
              <a:t>, </a:t>
            </a:r>
            <a:r>
              <a:rPr lang="ko-KR" altLang="en-US" sz="1400" dirty="0"/>
              <a:t>보관</a:t>
            </a:r>
            <a:r>
              <a:rPr lang="en-US" altLang="ko-KR" sz="1400" dirty="0"/>
              <a:t>·</a:t>
            </a:r>
            <a:r>
              <a:rPr lang="ko-KR" altLang="en-US" sz="1400" dirty="0"/>
              <a:t>저장</a:t>
            </a:r>
            <a:r>
              <a:rPr lang="en-US" altLang="ko-KR" sz="1400" dirty="0"/>
              <a:t>, </a:t>
            </a:r>
            <a:r>
              <a:rPr lang="ko-KR" altLang="en-US" sz="1400" dirty="0"/>
              <a:t>운반 등을 하려는 자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        </a:t>
            </a:r>
            <a:r>
              <a:rPr lang="en-US" altLang="ko-KR" sz="1200" dirty="0" smtClean="0"/>
              <a:t>* </a:t>
            </a:r>
            <a:r>
              <a:rPr lang="ko-KR" altLang="en-US" sz="1200" dirty="0" smtClean="0"/>
              <a:t>해당 </a:t>
            </a:r>
            <a:r>
              <a:rPr lang="ko-KR" altLang="en-US" sz="1200" dirty="0"/>
              <a:t>화학물질 </a:t>
            </a:r>
            <a:r>
              <a:rPr lang="en-US" altLang="ko-KR" sz="1200" dirty="0"/>
              <a:t>: </a:t>
            </a:r>
            <a:r>
              <a:rPr lang="ko-KR" altLang="en-US" sz="1200" dirty="0"/>
              <a:t>납</a:t>
            </a:r>
            <a:r>
              <a:rPr lang="en-US" altLang="ko-KR" sz="1200" dirty="0"/>
              <a:t>[Lead; 7439-92-1] </a:t>
            </a:r>
            <a:r>
              <a:rPr lang="ko-KR" altLang="en-US" sz="1200" dirty="0"/>
              <a:t>및 이를 </a:t>
            </a:r>
            <a:r>
              <a:rPr lang="en-US" altLang="ko-KR" sz="1200" dirty="0"/>
              <a:t>0.06% </a:t>
            </a:r>
            <a:r>
              <a:rPr lang="ko-KR" altLang="en-US" sz="1200" dirty="0"/>
              <a:t>이상 함유한 </a:t>
            </a:r>
            <a:r>
              <a:rPr lang="ko-KR" altLang="en-US" sz="1200" dirty="0" smtClean="0"/>
              <a:t>혼합물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12) </a:t>
            </a:r>
            <a:r>
              <a:rPr lang="ko-KR" altLang="en-US" sz="1400" dirty="0"/>
              <a:t>「</a:t>
            </a:r>
            <a:r>
              <a:rPr lang="ko-KR" altLang="en-US" sz="1400" dirty="0" err="1"/>
              <a:t>수도법</a:t>
            </a:r>
            <a:r>
              <a:rPr lang="ko-KR" altLang="en-US" sz="1400" dirty="0"/>
              <a:t>」 제</a:t>
            </a:r>
            <a:r>
              <a:rPr lang="en-US" altLang="ko-KR" sz="1400" dirty="0"/>
              <a:t>7</a:t>
            </a:r>
            <a:r>
              <a:rPr lang="ko-KR" altLang="en-US" sz="1400" dirty="0"/>
              <a:t>조에 따른 상수원보호구역 또는 「환경정책기본법」 제</a:t>
            </a:r>
            <a:r>
              <a:rPr lang="en-US" altLang="ko-KR" sz="1400" dirty="0"/>
              <a:t>38</a:t>
            </a:r>
            <a:r>
              <a:rPr lang="ko-KR" altLang="en-US" sz="1400" dirty="0"/>
              <a:t>조에 따른 </a:t>
            </a:r>
            <a:r>
              <a:rPr lang="ko-KR" altLang="en-US" sz="1400" dirty="0" smtClean="0"/>
              <a:t>특별대책 지역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</a:t>
            </a:r>
            <a:r>
              <a:rPr lang="ko-KR" altLang="en-US" sz="1400" dirty="0" smtClean="0"/>
              <a:t>밖의 </a:t>
            </a:r>
            <a:r>
              <a:rPr lang="ko-KR" altLang="en-US" sz="1400" dirty="0"/>
              <a:t>사업장에서 연간 </a:t>
            </a:r>
            <a:r>
              <a:rPr lang="en-US" altLang="ko-KR" sz="1400" dirty="0"/>
              <a:t>100</a:t>
            </a:r>
            <a:r>
              <a:rPr lang="ko-KR" altLang="en-US" sz="1400" dirty="0"/>
              <a:t>킬로그램 이하의 유독물질인 사고대비물질을 사용하는 </a:t>
            </a:r>
            <a:r>
              <a:rPr lang="ko-KR" altLang="en-US" sz="1400" dirty="0" smtClean="0"/>
              <a:t>자</a:t>
            </a: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※ </a:t>
            </a:r>
            <a:r>
              <a:rPr lang="ko-KR" altLang="en-US" sz="1600" dirty="0">
                <a:solidFill>
                  <a:prstClr val="black"/>
                </a:solidFill>
              </a:rPr>
              <a:t>유해화학물질을 원료로 유해화학물질을 제조하여</a:t>
            </a: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ko-KR" altLang="en-US" sz="1600" dirty="0">
                <a:solidFill>
                  <a:prstClr val="black"/>
                </a:solidFill>
              </a:rPr>
              <a:t>희석 포함</a:t>
            </a:r>
            <a:r>
              <a:rPr lang="en-US" altLang="ko-KR" sz="1600" dirty="0">
                <a:solidFill>
                  <a:prstClr val="black"/>
                </a:solidFill>
              </a:rPr>
              <a:t>) </a:t>
            </a:r>
            <a:r>
              <a:rPr lang="ko-KR" altLang="en-US" sz="1600" dirty="0">
                <a:solidFill>
                  <a:prstClr val="black"/>
                </a:solidFill>
              </a:rPr>
              <a:t>판매하는 경우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ko-KR" altLang="en-US" sz="1600" dirty="0">
                <a:solidFill>
                  <a:prstClr val="black"/>
                </a:solidFill>
              </a:rPr>
              <a:t>유해화학</a:t>
            </a:r>
            <a:endParaRPr lang="en-US" altLang="ko-KR" sz="16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   </a:t>
            </a:r>
            <a:r>
              <a:rPr lang="ko-KR" altLang="en-US" sz="1600" dirty="0">
                <a:solidFill>
                  <a:prstClr val="black"/>
                </a:solidFill>
              </a:rPr>
              <a:t>물질을 </a:t>
            </a:r>
            <a:r>
              <a:rPr lang="ko-KR" altLang="en-US" sz="1600" dirty="0" smtClean="0">
                <a:solidFill>
                  <a:prstClr val="black"/>
                </a:solidFill>
              </a:rPr>
              <a:t>단순 판매하는 경우</a:t>
            </a:r>
            <a:r>
              <a:rPr lang="en-US" altLang="ko-KR" sz="1600" dirty="0" smtClean="0">
                <a:solidFill>
                  <a:prstClr val="black"/>
                </a:solidFill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</a:rPr>
              <a:t>소분</a:t>
            </a:r>
            <a:r>
              <a:rPr lang="ko-KR" altLang="en-US" sz="1600" dirty="0" smtClean="0">
                <a:solidFill>
                  <a:prstClr val="black"/>
                </a:solidFill>
              </a:rPr>
              <a:t> 포함</a:t>
            </a:r>
            <a:r>
              <a:rPr lang="en-US" altLang="ko-KR" sz="1600" dirty="0" smtClean="0">
                <a:solidFill>
                  <a:prstClr val="black"/>
                </a:solidFill>
              </a:rPr>
              <a:t>),</a:t>
            </a:r>
            <a:r>
              <a:rPr lang="ko-KR" altLang="en-US" sz="1600" dirty="0" smtClean="0">
                <a:solidFill>
                  <a:prstClr val="black"/>
                </a:solidFill>
              </a:rPr>
              <a:t> 유해화학물질을 운반하는 </a:t>
            </a:r>
            <a:r>
              <a:rPr lang="ko-KR" altLang="en-US" sz="1600" dirty="0">
                <a:solidFill>
                  <a:prstClr val="black"/>
                </a:solidFill>
              </a:rPr>
              <a:t>경우</a:t>
            </a:r>
            <a:r>
              <a:rPr lang="en-US" altLang="ko-KR" sz="1600" dirty="0">
                <a:solidFill>
                  <a:prstClr val="black"/>
                </a:solidFill>
              </a:rPr>
              <a:t>(1</a:t>
            </a:r>
            <a:r>
              <a:rPr lang="ko-KR" altLang="en-US" sz="1600" dirty="0">
                <a:solidFill>
                  <a:prstClr val="black"/>
                </a:solidFill>
              </a:rPr>
              <a:t>톤 이상</a:t>
            </a:r>
            <a:r>
              <a:rPr lang="en-US" altLang="ko-KR" sz="1600" dirty="0">
                <a:solidFill>
                  <a:prstClr val="black"/>
                </a:solidFill>
              </a:rPr>
              <a:t>)</a:t>
            </a:r>
            <a:r>
              <a:rPr lang="ko-KR" altLang="en-US" sz="1600" dirty="0">
                <a:solidFill>
                  <a:prstClr val="black"/>
                </a:solidFill>
              </a:rPr>
              <a:t>는 면제 </a:t>
            </a:r>
            <a:r>
              <a:rPr lang="ko-KR" altLang="en-US" sz="1600" dirty="0" smtClean="0">
                <a:solidFill>
                  <a:prstClr val="black"/>
                </a:solidFill>
              </a:rPr>
              <a:t>   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   </a:t>
            </a:r>
            <a:r>
              <a:rPr lang="ko-KR" altLang="en-US" sz="1600" dirty="0" smtClean="0">
                <a:solidFill>
                  <a:prstClr val="black"/>
                </a:solidFill>
              </a:rPr>
              <a:t>대상이 </a:t>
            </a:r>
            <a:r>
              <a:rPr lang="ko-KR" altLang="en-US" sz="1600" dirty="0">
                <a:solidFill>
                  <a:prstClr val="black"/>
                </a:solidFill>
              </a:rPr>
              <a:t>없으며 반드시 허가를 </a:t>
            </a:r>
            <a:r>
              <a:rPr lang="ko-KR" altLang="en-US" sz="1600" dirty="0" smtClean="0">
                <a:solidFill>
                  <a:prstClr val="black"/>
                </a:solidFill>
              </a:rPr>
              <a:t>받아야 </a:t>
            </a:r>
            <a:r>
              <a:rPr lang="ko-KR" altLang="en-US" sz="1600" dirty="0">
                <a:solidFill>
                  <a:prstClr val="black"/>
                </a:solidFill>
              </a:rPr>
              <a:t>함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40984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79348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ko-KR" altLang="en-US" sz="2000" b="1" dirty="0" smtClean="0"/>
              <a:t>영업허가 면제사업장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 smtClean="0"/>
              <a:t>비영업자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구분</a:t>
            </a:r>
            <a:endParaRPr lang="ko-KR" altLang="en-US" sz="2000" b="1" dirty="0"/>
          </a:p>
        </p:txBody>
      </p:sp>
      <p:sp>
        <p:nvSpPr>
          <p:cNvPr id="6" name="직사각형 5"/>
          <p:cNvSpPr/>
          <p:nvPr/>
        </p:nvSpPr>
        <p:spPr>
          <a:xfrm>
            <a:off x="179512" y="908720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유해화학물질 영업 면제사업장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</a:rPr>
              <a:t>비영업자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구분 예시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  <a:r>
              <a:rPr lang="en-US" altLang="ko-KR" sz="1400" dirty="0"/>
              <a:t>1</a:t>
            </a:r>
            <a:r>
              <a:rPr lang="en-US" altLang="ko-KR" sz="1400" dirty="0" smtClean="0">
                <a:solidFill>
                  <a:schemeClr val="tx1"/>
                </a:solidFill>
              </a:rPr>
              <a:t>)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유독물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가성소다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수산화칼륨 등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</a:rPr>
              <a:t>을 사용하는 사업장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사고대비물질 제외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) </a:t>
            </a:r>
            <a:r>
              <a:rPr lang="ko-KR" altLang="en-US" sz="1400" dirty="0" err="1" smtClean="0"/>
              <a:t>수도법</a:t>
            </a:r>
            <a:r>
              <a:rPr lang="ko-KR" altLang="en-US" sz="1400" dirty="0" smtClean="0"/>
              <a:t> 제</a:t>
            </a:r>
            <a:r>
              <a:rPr lang="en-US" altLang="ko-KR" sz="1400" dirty="0" smtClean="0"/>
              <a:t>7</a:t>
            </a:r>
            <a:r>
              <a:rPr lang="ko-KR" altLang="en-US" sz="1400" dirty="0" smtClean="0"/>
              <a:t>조 상수원 보호구역 밖에서 </a:t>
            </a:r>
            <a:r>
              <a:rPr lang="en-US" altLang="ko-KR" sz="1400" dirty="0" smtClean="0"/>
              <a:t>120</a:t>
            </a:r>
            <a:r>
              <a:rPr lang="ko-KR" altLang="en-US" sz="1400" dirty="0" smtClean="0"/>
              <a:t>톤 이하 사용 시 면제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나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환경정책기본법 제</a:t>
            </a:r>
            <a:r>
              <a:rPr lang="en-US" altLang="ko-KR" sz="1400" dirty="0" smtClean="0"/>
              <a:t>38</a:t>
            </a:r>
            <a:r>
              <a:rPr lang="ko-KR" altLang="en-US" sz="1400" dirty="0" smtClean="0"/>
              <a:t>조 특별대책지역 </a:t>
            </a:r>
            <a:r>
              <a:rPr lang="en-US" altLang="ko-KR" sz="1400" dirty="0" smtClean="0"/>
              <a:t>60</a:t>
            </a:r>
            <a:r>
              <a:rPr lang="ko-KR" altLang="en-US" sz="1400" dirty="0" smtClean="0"/>
              <a:t>톤 이하 면제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/>
              <a:t>다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전용공업지역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준하는 제</a:t>
            </a:r>
            <a:r>
              <a:rPr lang="en-US" altLang="ko-KR" sz="1400" dirty="0" smtClean="0"/>
              <a:t>2</a:t>
            </a:r>
            <a:r>
              <a:rPr lang="ko-KR" altLang="en-US" sz="1400" dirty="0" err="1" smtClean="0"/>
              <a:t>종지구단위계획구역</a:t>
            </a:r>
            <a:r>
              <a:rPr lang="ko-KR" altLang="en-US" sz="1400" dirty="0" smtClean="0"/>
              <a:t> 포함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240</a:t>
            </a:r>
            <a:r>
              <a:rPr lang="ko-KR" altLang="en-US" sz="1400" dirty="0" smtClean="0"/>
              <a:t>톤 이하 사용 시 면제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2) </a:t>
            </a:r>
            <a:r>
              <a:rPr lang="ko-KR" altLang="en-US" sz="1400" dirty="0" smtClean="0">
                <a:solidFill>
                  <a:prstClr val="black"/>
                </a:solidFill>
              </a:rPr>
              <a:t>제한물질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노닐페놀</a:t>
            </a:r>
            <a:r>
              <a:rPr lang="en-US" altLang="ko-KR" sz="1400" dirty="0" smtClean="0">
                <a:solidFill>
                  <a:prstClr val="black"/>
                </a:solidFill>
              </a:rPr>
              <a:t>, 6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가크롬</a:t>
            </a:r>
            <a:r>
              <a:rPr lang="ko-KR" altLang="en-US" sz="1400" dirty="0" smtClean="0">
                <a:solidFill>
                  <a:prstClr val="black"/>
                </a:solidFill>
              </a:rPr>
              <a:t> 등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  <a:r>
              <a:rPr lang="ko-KR" altLang="en-US" sz="1400" dirty="0" smtClean="0">
                <a:solidFill>
                  <a:prstClr val="black"/>
                </a:solidFill>
              </a:rPr>
              <a:t>을 사용하는 사업장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사고대비물질 제외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</a:t>
            </a:r>
            <a:r>
              <a:rPr lang="ko-KR" altLang="en-US" sz="1400" dirty="0" smtClean="0">
                <a:solidFill>
                  <a:prstClr val="black"/>
                </a:solidFill>
              </a:rPr>
              <a:t>가</a:t>
            </a:r>
            <a:r>
              <a:rPr lang="en-US" altLang="ko-KR" sz="1400" dirty="0" smtClean="0">
                <a:solidFill>
                  <a:prstClr val="black"/>
                </a:solidFill>
              </a:rPr>
              <a:t>) </a:t>
            </a:r>
            <a:r>
              <a:rPr lang="ko-KR" altLang="en-US" sz="1400" dirty="0" smtClean="0">
                <a:solidFill>
                  <a:prstClr val="black"/>
                </a:solidFill>
              </a:rPr>
              <a:t>상수원보호구역 및 특별대책지역 밖에서 </a:t>
            </a:r>
            <a:r>
              <a:rPr lang="en-US" altLang="ko-KR" sz="1400" dirty="0" smtClean="0"/>
              <a:t>60</a:t>
            </a:r>
            <a:r>
              <a:rPr lang="ko-KR" altLang="en-US" sz="1400" dirty="0"/>
              <a:t>톤 </a:t>
            </a:r>
            <a:r>
              <a:rPr lang="ko-KR" altLang="en-US" sz="1400" dirty="0" smtClean="0"/>
              <a:t>이</a:t>
            </a:r>
            <a:r>
              <a:rPr lang="ko-KR" altLang="en-US" sz="1400" dirty="0"/>
              <a:t>하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사용 시 </a:t>
            </a:r>
            <a:r>
              <a:rPr lang="ko-KR" altLang="en-US" sz="1400" dirty="0" smtClean="0"/>
              <a:t>면제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</a:rPr>
              <a:t>  3)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유독물이</a:t>
            </a:r>
            <a:r>
              <a:rPr lang="ko-KR" altLang="en-US" sz="1400" dirty="0" smtClean="0">
                <a:solidFill>
                  <a:prstClr val="black"/>
                </a:solidFill>
              </a:rPr>
              <a:t> 아닌 순수 사고대비물질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개미산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아크릴산</a:t>
            </a:r>
            <a:r>
              <a:rPr lang="ko-KR" altLang="en-US" sz="1400" dirty="0" smtClean="0">
                <a:solidFill>
                  <a:prstClr val="black"/>
                </a:solidFill>
              </a:rPr>
              <a:t> 등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  <a:r>
              <a:rPr lang="ko-KR" altLang="en-US" sz="1400" dirty="0" smtClean="0">
                <a:solidFill>
                  <a:prstClr val="black"/>
                </a:solidFill>
              </a:rPr>
              <a:t>을 사용하는 사업장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</a:t>
            </a:r>
            <a:r>
              <a:rPr lang="ko-KR" altLang="en-US" sz="1400" dirty="0" smtClean="0">
                <a:solidFill>
                  <a:prstClr val="black"/>
                </a:solidFill>
              </a:rPr>
              <a:t>가</a:t>
            </a:r>
            <a:r>
              <a:rPr lang="en-US" altLang="ko-KR" sz="1400" dirty="0" smtClean="0">
                <a:solidFill>
                  <a:prstClr val="black"/>
                </a:solidFill>
              </a:rPr>
              <a:t>) </a:t>
            </a:r>
            <a:r>
              <a:rPr lang="ko-KR" altLang="en-US" sz="1400" dirty="0" smtClean="0">
                <a:solidFill>
                  <a:prstClr val="black"/>
                </a:solidFill>
              </a:rPr>
              <a:t>물질 별 소량기준 이하 사용 시 면제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간이장외영향평가서 작성 대상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    </a:t>
            </a:r>
            <a:r>
              <a:rPr lang="en-US" altLang="ko-KR" sz="1400" dirty="0" smtClean="0">
                <a:solidFill>
                  <a:prstClr val="black"/>
                </a:solidFill>
              </a:rPr>
              <a:t>※ </a:t>
            </a:r>
            <a:r>
              <a:rPr lang="ko-KR" altLang="en-US" sz="1400" dirty="0" err="1" smtClean="0"/>
              <a:t>유해화학물질별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소량기준에 관한 규정</a:t>
            </a:r>
            <a:r>
              <a:rPr lang="en-US" altLang="ko-KR" sz="1400" dirty="0"/>
              <a:t>(</a:t>
            </a:r>
            <a:r>
              <a:rPr lang="ko-KR" altLang="en-US" sz="1400" dirty="0"/>
              <a:t>환경부고시 제</a:t>
            </a:r>
            <a:r>
              <a:rPr lang="en-US" altLang="ko-KR" sz="1400" dirty="0" smtClean="0"/>
              <a:t>2017-245</a:t>
            </a:r>
            <a:r>
              <a:rPr lang="ko-KR" altLang="en-US" sz="1400" dirty="0" smtClean="0"/>
              <a:t>호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참고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</a:rPr>
              <a:t>  4)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유독물이면서</a:t>
            </a:r>
            <a:r>
              <a:rPr lang="ko-KR" altLang="en-US" sz="1400" dirty="0" smtClean="0">
                <a:solidFill>
                  <a:prstClr val="black"/>
                </a:solidFill>
              </a:rPr>
              <a:t> 사고대비물질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황산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질산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염산 등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  <a:r>
              <a:rPr lang="ko-KR" altLang="en-US" sz="1400" dirty="0" smtClean="0">
                <a:solidFill>
                  <a:prstClr val="black"/>
                </a:solidFill>
              </a:rPr>
              <a:t>을 사용하는 사업장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</a:t>
            </a:r>
            <a:r>
              <a:rPr lang="ko-KR" altLang="en-US" sz="1400" dirty="0" smtClean="0">
                <a:solidFill>
                  <a:prstClr val="black"/>
                </a:solidFill>
              </a:rPr>
              <a:t>가</a:t>
            </a:r>
            <a:r>
              <a:rPr lang="en-US" altLang="ko-KR" sz="1400" dirty="0" smtClean="0">
                <a:solidFill>
                  <a:prstClr val="black"/>
                </a:solidFill>
              </a:rPr>
              <a:t>) </a:t>
            </a:r>
            <a:r>
              <a:rPr lang="ko-KR" altLang="en-US" sz="1400" dirty="0" smtClean="0">
                <a:solidFill>
                  <a:prstClr val="black"/>
                </a:solidFill>
              </a:rPr>
              <a:t>연간 총 합계 사용량이 </a:t>
            </a:r>
            <a:r>
              <a:rPr lang="en-US" altLang="ko-KR" sz="1400" dirty="0" smtClean="0">
                <a:solidFill>
                  <a:prstClr val="black"/>
                </a:solidFill>
              </a:rPr>
              <a:t>100kg </a:t>
            </a:r>
            <a:r>
              <a:rPr lang="ko-KR" altLang="en-US" sz="1400" dirty="0" smtClean="0">
                <a:solidFill>
                  <a:prstClr val="black"/>
                </a:solidFill>
              </a:rPr>
              <a:t>이하 시 면제</a:t>
            </a:r>
            <a:endParaRPr lang="en-US" altLang="ko-KR" sz="1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</a:rPr>
              <a:t> 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62501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1854</Words>
  <Application>Microsoft Office PowerPoint</Application>
  <PresentationFormat>화면 슬라이드 쇼(4:3)</PresentationFormat>
  <Paragraphs>306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hwank</dc:creator>
  <cp:lastModifiedBy>hwank</cp:lastModifiedBy>
  <cp:revision>74</cp:revision>
  <cp:lastPrinted>2018-03-28T04:34:47Z</cp:lastPrinted>
  <dcterms:created xsi:type="dcterms:W3CDTF">2018-03-27T00:17:49Z</dcterms:created>
  <dcterms:modified xsi:type="dcterms:W3CDTF">2018-06-19T01:43:21Z</dcterms:modified>
</cp:coreProperties>
</file>